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16" r:id="rId1"/>
  </p:sldMasterIdLst>
  <p:sldIdLst>
    <p:sldId id="256" r:id="rId2"/>
  </p:sldIdLst>
  <p:sldSz cx="38404800" cy="32918400"/>
  <p:notesSz cx="9144000" cy="6858000"/>
  <p:defaultTextStyle>
    <a:defPPr>
      <a:defRPr lang="en-US"/>
    </a:defPPr>
    <a:lvl1pPr marL="0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6672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3353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0024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46705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3377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0058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56730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293406" algn="l" defTabSz="4073353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1806" y="-162"/>
      </p:cViewPr>
      <p:guideLst>
        <p:guide orient="horz" pos="1036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632251720747297E-2"/>
          <c:y val="1.5224547207842115E-3"/>
          <c:w val="0.95673549655850543"/>
          <c:h val="0.959484346224677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Technology 1, CAGR 36%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140</c:v>
                </c:pt>
                <c:pt idx="1">
                  <c:v>280</c:v>
                </c:pt>
                <c:pt idx="2">
                  <c:v>430</c:v>
                </c:pt>
                <c:pt idx="3">
                  <c:v>500</c:v>
                </c:pt>
                <c:pt idx="4">
                  <c:v>560</c:v>
                </c:pt>
                <c:pt idx="5">
                  <c:v>650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Technology 2, CAGR 22%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160</c:v>
                </c:pt>
                <c:pt idx="1">
                  <c:v>220</c:v>
                </c:pt>
                <c:pt idx="2">
                  <c:v>280</c:v>
                </c:pt>
                <c:pt idx="3">
                  <c:v>360</c:v>
                </c:pt>
                <c:pt idx="4">
                  <c:v>390</c:v>
                </c:pt>
                <c:pt idx="5">
                  <c:v>440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Technology 3, CAGR 2%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3200</c:v>
                </c:pt>
                <c:pt idx="1">
                  <c:v>3270</c:v>
                </c:pt>
                <c:pt idx="2">
                  <c:v>3300</c:v>
                </c:pt>
                <c:pt idx="3">
                  <c:v>3360</c:v>
                </c:pt>
                <c:pt idx="4">
                  <c:v>3510</c:v>
                </c:pt>
                <c:pt idx="5">
                  <c:v>3500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Technology 4, CAGR 4.6%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1100</c:v>
                </c:pt>
                <c:pt idx="1">
                  <c:v>1140</c:v>
                </c:pt>
                <c:pt idx="2">
                  <c:v>1200</c:v>
                </c:pt>
                <c:pt idx="3">
                  <c:v>1255</c:v>
                </c:pt>
                <c:pt idx="4">
                  <c:v>1340</c:v>
                </c:pt>
                <c:pt idx="5" formatCode="#,##0">
                  <c:v>1380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Technology 5, CAGR 10%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Sheet1!$F$2:$F$7</c:f>
              <c:numCache>
                <c:formatCode>#,##0</c:formatCode>
                <c:ptCount val="6"/>
                <c:pt idx="0">
                  <c:v>80</c:v>
                </c:pt>
                <c:pt idx="1">
                  <c:v>86</c:v>
                </c:pt>
                <c:pt idx="2">
                  <c:v>90</c:v>
                </c:pt>
                <c:pt idx="3">
                  <c:v>95</c:v>
                </c:pt>
                <c:pt idx="4">
                  <c:v>110</c:v>
                </c:pt>
                <c:pt idx="5">
                  <c:v>130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Technology 6, CAGR 7.5%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Sheet1!$G$2:$G$7</c:f>
              <c:numCache>
                <c:formatCode>#,##0</c:formatCode>
                <c:ptCount val="6"/>
                <c:pt idx="0">
                  <c:v>800</c:v>
                </c:pt>
                <c:pt idx="1">
                  <c:v>920</c:v>
                </c:pt>
                <c:pt idx="2">
                  <c:v>970</c:v>
                </c:pt>
                <c:pt idx="3">
                  <c:v>1040</c:v>
                </c:pt>
                <c:pt idx="4">
                  <c:v>1100</c:v>
                </c:pt>
                <c:pt idx="5">
                  <c:v>1150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Technology 7, CAGR 5.8%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Sheet1!$H$2:$H$7</c:f>
              <c:numCache>
                <c:formatCode>#,##0</c:formatCode>
                <c:ptCount val="6"/>
                <c:pt idx="0">
                  <c:v>1700</c:v>
                </c:pt>
                <c:pt idx="1">
                  <c:v>1750</c:v>
                </c:pt>
                <c:pt idx="2">
                  <c:v>1800</c:v>
                </c:pt>
                <c:pt idx="3">
                  <c:v>1870</c:v>
                </c:pt>
                <c:pt idx="4">
                  <c:v>1920</c:v>
                </c:pt>
                <c:pt idx="5">
                  <c:v>2250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Technology 8, CAGR 10.2%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Sheet1!$I$2:$I$7</c:f>
              <c:numCache>
                <c:formatCode>#,##0</c:formatCode>
                <c:ptCount val="6"/>
                <c:pt idx="0">
                  <c:v>640</c:v>
                </c:pt>
                <c:pt idx="1">
                  <c:v>700</c:v>
                </c:pt>
                <c:pt idx="2">
                  <c:v>820</c:v>
                </c:pt>
                <c:pt idx="3">
                  <c:v>860</c:v>
                </c:pt>
                <c:pt idx="4">
                  <c:v>930</c:v>
                </c:pt>
                <c:pt idx="5">
                  <c:v>1040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shape val="box"/>
        <c:axId val="104895232"/>
        <c:axId val="104896768"/>
        <c:axId val="0"/>
      </c:bar3DChart>
      <c:catAx>
        <c:axId val="104895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896768"/>
        <c:crosses val="autoZero"/>
        <c:auto val="1"/>
        <c:lblAlgn val="ctr"/>
        <c:lblOffset val="100"/>
        <c:noMultiLvlLbl val="0"/>
      </c:catAx>
      <c:valAx>
        <c:axId val="104896768"/>
        <c:scaling>
          <c:orientation val="minMax"/>
          <c:max val="11000"/>
          <c:min val="0"/>
        </c:scaling>
        <c:delete val="1"/>
        <c:axPos val="l"/>
        <c:majorGridlines/>
        <c:numFmt formatCode="#,##0" sourceLinked="1"/>
        <c:majorTickMark val="none"/>
        <c:minorTickMark val="none"/>
        <c:tickLblPos val="none"/>
        <c:crossAx val="104895232"/>
        <c:crosses val="autoZero"/>
        <c:crossBetween val="between"/>
      </c:valAx>
    </c:plotArea>
    <c:plotVisOnly val="1"/>
    <c:dispBlanksAs val="gap"/>
    <c:showDLblsOverMax val="0"/>
  </c:chart>
  <c:spPr>
    <a:solidFill>
      <a:srgbClr val="4F81BD">
        <a:lumMod val="20000"/>
        <a:lumOff val="80000"/>
      </a:srgbClr>
    </a:solidFill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0226042"/>
            <a:ext cx="3264408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8653760"/>
            <a:ext cx="2688336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68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03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37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72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06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41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7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0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318274"/>
            <a:ext cx="864108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318274"/>
            <a:ext cx="2528316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1153122"/>
            <a:ext cx="32644080" cy="653796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952229"/>
            <a:ext cx="32644080" cy="720089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445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6891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0336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3782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7228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0674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4120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27565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1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680967"/>
            <a:ext cx="16962120" cy="2172462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7680967"/>
            <a:ext cx="16962120" cy="2172462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7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2"/>
            <a:ext cx="16968790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4457" indent="0">
              <a:buNone/>
              <a:defRPr sz="8900" b="1"/>
            </a:lvl2pPr>
            <a:lvl3pPr marL="4068913" indent="0">
              <a:buNone/>
              <a:defRPr sz="8000" b="1"/>
            </a:lvl3pPr>
            <a:lvl4pPr marL="6103366" indent="0">
              <a:buNone/>
              <a:defRPr sz="7100" b="1"/>
            </a:lvl4pPr>
            <a:lvl5pPr marL="8137827" indent="0">
              <a:buNone/>
              <a:defRPr sz="7100" b="1"/>
            </a:lvl5pPr>
            <a:lvl6pPr marL="10172283" indent="0">
              <a:buNone/>
              <a:defRPr sz="7100" b="1"/>
            </a:lvl6pPr>
            <a:lvl7pPr marL="12206740" indent="0">
              <a:buNone/>
              <a:defRPr sz="7100" b="1"/>
            </a:lvl7pPr>
            <a:lvl8pPr marL="14241201" indent="0">
              <a:buNone/>
              <a:defRPr sz="7100" b="1"/>
            </a:lvl8pPr>
            <a:lvl9pPr marL="16275653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0"/>
            <a:ext cx="16968790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32" y="7368542"/>
            <a:ext cx="16975455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4457" indent="0">
              <a:buNone/>
              <a:defRPr sz="8900" b="1"/>
            </a:lvl2pPr>
            <a:lvl3pPr marL="4068913" indent="0">
              <a:buNone/>
              <a:defRPr sz="8000" b="1"/>
            </a:lvl3pPr>
            <a:lvl4pPr marL="6103366" indent="0">
              <a:buNone/>
              <a:defRPr sz="7100" b="1"/>
            </a:lvl4pPr>
            <a:lvl5pPr marL="8137827" indent="0">
              <a:buNone/>
              <a:defRPr sz="7100" b="1"/>
            </a:lvl5pPr>
            <a:lvl6pPr marL="10172283" indent="0">
              <a:buNone/>
              <a:defRPr sz="7100" b="1"/>
            </a:lvl6pPr>
            <a:lvl7pPr marL="12206740" indent="0">
              <a:buNone/>
              <a:defRPr sz="7100" b="1"/>
            </a:lvl7pPr>
            <a:lvl8pPr marL="14241201" indent="0">
              <a:buNone/>
              <a:defRPr sz="7100" b="1"/>
            </a:lvl8pPr>
            <a:lvl9pPr marL="16275653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32" y="10439400"/>
            <a:ext cx="16975455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6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8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5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67" y="1310640"/>
            <a:ext cx="12634915" cy="557784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310647"/>
            <a:ext cx="21469350" cy="28094942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67" y="6888487"/>
            <a:ext cx="12634915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34457" indent="0">
              <a:buNone/>
              <a:defRPr sz="5300"/>
            </a:lvl2pPr>
            <a:lvl3pPr marL="4068913" indent="0">
              <a:buNone/>
              <a:defRPr sz="4500"/>
            </a:lvl3pPr>
            <a:lvl4pPr marL="6103366" indent="0">
              <a:buNone/>
              <a:defRPr sz="4000"/>
            </a:lvl4pPr>
            <a:lvl5pPr marL="8137827" indent="0">
              <a:buNone/>
              <a:defRPr sz="4000"/>
            </a:lvl5pPr>
            <a:lvl6pPr marL="10172283" indent="0">
              <a:buNone/>
              <a:defRPr sz="4000"/>
            </a:lvl6pPr>
            <a:lvl7pPr marL="12206740" indent="0">
              <a:buNone/>
              <a:defRPr sz="4000"/>
            </a:lvl7pPr>
            <a:lvl8pPr marL="14241201" indent="0">
              <a:buNone/>
              <a:defRPr sz="4000"/>
            </a:lvl8pPr>
            <a:lvl9pPr marL="16275653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3042880"/>
            <a:ext cx="23042880" cy="2720342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941320"/>
            <a:ext cx="23042880" cy="19751040"/>
          </a:xfrm>
        </p:spPr>
        <p:txBody>
          <a:bodyPr/>
          <a:lstStyle>
            <a:lvl1pPr marL="0" indent="0">
              <a:buNone/>
              <a:defRPr sz="14300"/>
            </a:lvl1pPr>
            <a:lvl2pPr marL="2034457" indent="0">
              <a:buNone/>
              <a:defRPr sz="12500"/>
            </a:lvl2pPr>
            <a:lvl3pPr marL="4068913" indent="0">
              <a:buNone/>
              <a:defRPr sz="10700"/>
            </a:lvl3pPr>
            <a:lvl4pPr marL="6103366" indent="0">
              <a:buNone/>
              <a:defRPr sz="8900"/>
            </a:lvl4pPr>
            <a:lvl5pPr marL="8137827" indent="0">
              <a:buNone/>
              <a:defRPr sz="8900"/>
            </a:lvl5pPr>
            <a:lvl6pPr marL="10172283" indent="0">
              <a:buNone/>
              <a:defRPr sz="8900"/>
            </a:lvl6pPr>
            <a:lvl7pPr marL="12206740" indent="0">
              <a:buNone/>
              <a:defRPr sz="8900"/>
            </a:lvl7pPr>
            <a:lvl8pPr marL="14241201" indent="0">
              <a:buNone/>
              <a:defRPr sz="8900"/>
            </a:lvl8pPr>
            <a:lvl9pPr marL="16275653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5763222"/>
            <a:ext cx="23042880" cy="3863338"/>
          </a:xfrm>
        </p:spPr>
        <p:txBody>
          <a:bodyPr/>
          <a:lstStyle>
            <a:lvl1pPr marL="0" indent="0">
              <a:buNone/>
              <a:defRPr sz="6200"/>
            </a:lvl1pPr>
            <a:lvl2pPr marL="2034457" indent="0">
              <a:buNone/>
              <a:defRPr sz="5300"/>
            </a:lvl2pPr>
            <a:lvl3pPr marL="4068913" indent="0">
              <a:buNone/>
              <a:defRPr sz="4500"/>
            </a:lvl3pPr>
            <a:lvl4pPr marL="6103366" indent="0">
              <a:buNone/>
              <a:defRPr sz="4000"/>
            </a:lvl4pPr>
            <a:lvl5pPr marL="8137827" indent="0">
              <a:buNone/>
              <a:defRPr sz="4000"/>
            </a:lvl5pPr>
            <a:lvl6pPr marL="10172283" indent="0">
              <a:buNone/>
              <a:defRPr sz="4000"/>
            </a:lvl6pPr>
            <a:lvl7pPr marL="12206740" indent="0">
              <a:buNone/>
              <a:defRPr sz="4000"/>
            </a:lvl7pPr>
            <a:lvl8pPr marL="14241201" indent="0">
              <a:buNone/>
              <a:defRPr sz="4000"/>
            </a:lvl8pPr>
            <a:lvl9pPr marL="16275653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9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318262"/>
            <a:ext cx="34564320" cy="5486400"/>
          </a:xfrm>
          <a:prstGeom prst="rect">
            <a:avLst/>
          </a:prstGeom>
        </p:spPr>
        <p:txBody>
          <a:bodyPr vert="horz" lIns="406889" tIns="203458" rIns="406889" bIns="2034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680967"/>
            <a:ext cx="34564320" cy="21724622"/>
          </a:xfrm>
          <a:prstGeom prst="rect">
            <a:avLst/>
          </a:prstGeom>
        </p:spPr>
        <p:txBody>
          <a:bodyPr vert="horz" lIns="406889" tIns="203458" rIns="406889" bIns="2034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2"/>
            <a:ext cx="8961120" cy="1752600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5EA6-93A7-4F95-8993-E28823D89E79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0510482"/>
            <a:ext cx="12161520" cy="1752600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0510482"/>
            <a:ext cx="8961120" cy="1752600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EF48-7429-4656-972A-B331D164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0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txStyles>
    <p:titleStyle>
      <a:lvl1pPr algn="ctr" defTabSz="4068913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5853" indent="-1525853" algn="l" defTabSz="4068913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05996" indent="-1271530" algn="l" defTabSz="4068913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86144" indent="-1017235" algn="l" defTabSz="4068913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20596" indent="-1017235" algn="l" defTabSz="4068913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55062" indent="-1017235" algn="l" defTabSz="4068913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9514" indent="-1017235" algn="l" defTabSz="4068913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23971" indent="-1017235" algn="l" defTabSz="4068913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58427" indent="-1017235" algn="l" defTabSz="4068913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92884" indent="-1017235" algn="l" defTabSz="4068913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4457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68913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03366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37827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72283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06740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41201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75653" algn="l" defTabSz="4068913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terplans.ru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68006" y="4370302"/>
            <a:ext cx="8229602" cy="26746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77791" y="4365818"/>
            <a:ext cx="8229602" cy="26746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spcCol="0"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888203" y="4392713"/>
            <a:ext cx="8229602" cy="26746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spcCol="0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238390" y="4392713"/>
            <a:ext cx="8229602" cy="26746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spcCol="0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47162" y="490200"/>
            <a:ext cx="35890201" cy="352761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spcCol="0"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439411" y="699761"/>
            <a:ext cx="16916393" cy="3108491"/>
          </a:xfrm>
          <a:prstGeom prst="rect">
            <a:avLst/>
          </a:prstGeom>
          <a:noFill/>
        </p:spPr>
        <p:txBody>
          <a:bodyPr wrap="square" lIns="91388" tIns="45694" rIns="91388" bIns="45694" rtlCol="0">
            <a:spAutoFit/>
          </a:bodyPr>
          <a:lstStyle/>
          <a:p>
            <a:pPr algn="ctr"/>
            <a:r>
              <a:rPr lang="ru-RU" sz="9800" dirty="0" smtClean="0"/>
              <a:t>Наименование компании</a:t>
            </a:r>
            <a:endParaRPr lang="en-US" sz="9800" dirty="0"/>
          </a:p>
          <a:p>
            <a:pPr algn="ctr"/>
            <a:endParaRPr lang="en-US" sz="98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88200"/>
              </p:ext>
            </p:extLst>
          </p:nvPr>
        </p:nvGraphicFramePr>
        <p:xfrm>
          <a:off x="1958792" y="5029200"/>
          <a:ext cx="7467600" cy="7863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29540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Описание</a:t>
                      </a:r>
                      <a:r>
                        <a:rPr lang="ru-RU" sz="7200" baseline="0" dirty="0" smtClean="0"/>
                        <a:t> бизнеса</a:t>
                      </a:r>
                      <a:endParaRPr lang="en-US" sz="7200" dirty="0"/>
                    </a:p>
                  </a:txBody>
                  <a:tcPr/>
                </a:tc>
              </a:tr>
              <a:tr h="243840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Какие у Вас продукт, услуга,  концепция, ключевые технологии?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052190"/>
              </p:ext>
            </p:extLst>
          </p:nvPr>
        </p:nvGraphicFramePr>
        <p:xfrm>
          <a:off x="1958792" y="13868400"/>
          <a:ext cx="7467600" cy="6873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29540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Команда</a:t>
                      </a:r>
                      <a:endParaRPr lang="en-US" sz="7200" dirty="0"/>
                    </a:p>
                  </a:txBody>
                  <a:tcPr/>
                </a:tc>
              </a:tr>
              <a:tr h="327660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Ключевые сотрудники</a:t>
                      </a:r>
                      <a:r>
                        <a:rPr lang="en-US" sz="7200" dirty="0" smtClean="0"/>
                        <a:t>:</a:t>
                      </a:r>
                      <a:r>
                        <a:rPr lang="en-US" sz="7200" baseline="0" dirty="0" smtClean="0"/>
                        <a:t> </a:t>
                      </a:r>
                      <a:r>
                        <a:rPr lang="ru-RU" sz="7200" baseline="0" dirty="0" smtClean="0"/>
                        <a:t>имена</a:t>
                      </a:r>
                      <a:r>
                        <a:rPr lang="en-US" sz="7200" baseline="0" dirty="0" smtClean="0"/>
                        <a:t>, </a:t>
                      </a:r>
                      <a:r>
                        <a:rPr lang="ru-RU" sz="7200" baseline="0" dirty="0" smtClean="0"/>
                        <a:t>должности</a:t>
                      </a:r>
                      <a:r>
                        <a:rPr lang="en-US" sz="7200" baseline="0" dirty="0" smtClean="0"/>
                        <a:t>, </a:t>
                      </a:r>
                      <a:r>
                        <a:rPr lang="ru-RU" sz="7200" baseline="0" dirty="0" smtClean="0"/>
                        <a:t>предыдущий опыт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17402"/>
              </p:ext>
            </p:extLst>
          </p:nvPr>
        </p:nvGraphicFramePr>
        <p:xfrm>
          <a:off x="1958792" y="21793200"/>
          <a:ext cx="7467600" cy="7863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29540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Конкурентные</a:t>
                      </a:r>
                      <a:r>
                        <a:rPr lang="ru-RU" sz="7200" baseline="0" dirty="0" smtClean="0"/>
                        <a:t> преимущества</a:t>
                      </a:r>
                      <a:endParaRPr lang="en-US" sz="7200" dirty="0"/>
                    </a:p>
                  </a:txBody>
                  <a:tcPr/>
                </a:tc>
              </a:tr>
              <a:tr h="327660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В чем Ваши конкурентные преимущества в долгосрочном периоде</a:t>
                      </a:r>
                      <a:r>
                        <a:rPr lang="en-US" sz="7200" dirty="0" smtClean="0"/>
                        <a:t>?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316567"/>
              </p:ext>
            </p:extLst>
          </p:nvPr>
        </p:nvGraphicFramePr>
        <p:xfrm>
          <a:off x="11049007" y="5105400"/>
          <a:ext cx="7467600" cy="842623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751111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Анализ</a:t>
                      </a:r>
                      <a:r>
                        <a:rPr lang="ru-RU" sz="7200" baseline="0" dirty="0" smtClean="0"/>
                        <a:t> рынка</a:t>
                      </a:r>
                      <a:endParaRPr lang="en-US" sz="7200" dirty="0"/>
                    </a:p>
                  </a:txBody>
                  <a:tcPr/>
                </a:tc>
              </a:tr>
              <a:tr h="4573489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Что у Вас за целевой рынок</a:t>
                      </a:r>
                      <a:r>
                        <a:rPr lang="en-US" sz="7200" dirty="0" smtClean="0"/>
                        <a:t>? </a:t>
                      </a:r>
                      <a:r>
                        <a:rPr lang="ru-RU" sz="7200" dirty="0" smtClean="0"/>
                        <a:t>Размер</a:t>
                      </a:r>
                      <a:r>
                        <a:rPr lang="en-US" sz="7200" dirty="0" smtClean="0"/>
                        <a:t>? </a:t>
                      </a:r>
                      <a:r>
                        <a:rPr lang="ru-RU" sz="7200" dirty="0" smtClean="0"/>
                        <a:t>Конкуренты</a:t>
                      </a:r>
                      <a:r>
                        <a:rPr lang="en-US" sz="7200" dirty="0" smtClean="0"/>
                        <a:t>? </a:t>
                      </a:r>
                      <a:r>
                        <a:rPr lang="ru-RU" sz="7200" dirty="0" smtClean="0"/>
                        <a:t>Ваше место на нем?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17510"/>
              </p:ext>
            </p:extLst>
          </p:nvPr>
        </p:nvGraphicFramePr>
        <p:xfrm>
          <a:off x="11049007" y="14249400"/>
          <a:ext cx="7467600" cy="14478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406434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Прогноз</a:t>
                      </a:r>
                      <a:r>
                        <a:rPr lang="ru-RU" sz="7200" baseline="0" dirty="0" smtClean="0"/>
                        <a:t> продаж</a:t>
                      </a:r>
                      <a:endParaRPr lang="en-US" sz="7200" dirty="0"/>
                    </a:p>
                  </a:txBody>
                  <a:tcPr/>
                </a:tc>
              </a:tr>
              <a:tr h="13071566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Пятилетний план продаж</a:t>
                      </a:r>
                      <a:endParaRPr lang="en-US" sz="7200" baseline="0" dirty="0" smtClean="0"/>
                    </a:p>
                    <a:p>
                      <a:endParaRPr lang="en-US" sz="7200" baseline="0" dirty="0" smtClean="0"/>
                    </a:p>
                    <a:p>
                      <a:endParaRPr lang="en-US" sz="7200" baseline="0" dirty="0" smtClean="0"/>
                    </a:p>
                    <a:p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569284"/>
              </p:ext>
            </p:extLst>
          </p:nvPr>
        </p:nvGraphicFramePr>
        <p:xfrm>
          <a:off x="11553832" y="19964400"/>
          <a:ext cx="6457950" cy="689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76094"/>
              </p:ext>
            </p:extLst>
          </p:nvPr>
        </p:nvGraphicFramePr>
        <p:xfrm>
          <a:off x="20269204" y="12725400"/>
          <a:ext cx="7467600" cy="6324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751111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Издержки</a:t>
                      </a:r>
                      <a:endParaRPr lang="en-US" sz="7200" dirty="0"/>
                    </a:p>
                  </a:txBody>
                  <a:tcPr/>
                </a:tc>
              </a:tr>
              <a:tr h="4573489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Каков объем Ваших издержек?</a:t>
                      </a:r>
                      <a:r>
                        <a:rPr lang="ru-RU" sz="7200" baseline="0" dirty="0" smtClean="0"/>
                        <a:t> Например: 1500000 руб./мес.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14848"/>
              </p:ext>
            </p:extLst>
          </p:nvPr>
        </p:nvGraphicFramePr>
        <p:xfrm>
          <a:off x="20269204" y="5105400"/>
          <a:ext cx="7467600" cy="685948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751111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Стратегия</a:t>
                      </a:r>
                      <a:r>
                        <a:rPr lang="ru-RU" sz="7200" baseline="0" dirty="0" smtClean="0"/>
                        <a:t> маркетинга</a:t>
                      </a:r>
                      <a:endParaRPr lang="en-US" sz="7200" dirty="0"/>
                    </a:p>
                  </a:txBody>
                  <a:tcPr/>
                </a:tc>
              </a:tr>
              <a:tr h="4573489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Как Вы будете продвигать свои</a:t>
                      </a:r>
                      <a:r>
                        <a:rPr lang="ru-RU" sz="7200" baseline="0" dirty="0" smtClean="0"/>
                        <a:t> продукт/услугу</a:t>
                      </a:r>
                      <a:r>
                        <a:rPr lang="en-US" sz="7200" baseline="0" dirty="0" smtClean="0"/>
                        <a:t>?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33930"/>
              </p:ext>
            </p:extLst>
          </p:nvPr>
        </p:nvGraphicFramePr>
        <p:xfrm>
          <a:off x="20269204" y="20116800"/>
          <a:ext cx="7467600" cy="952351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751111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Этапы</a:t>
                      </a:r>
                      <a:r>
                        <a:rPr lang="ru-RU" sz="7200" baseline="0" dirty="0" smtClean="0"/>
                        <a:t> проекта</a:t>
                      </a:r>
                      <a:endParaRPr lang="en-US" sz="7200" dirty="0"/>
                    </a:p>
                  </a:txBody>
                  <a:tcPr/>
                </a:tc>
              </a:tr>
              <a:tr h="4573489">
                <a:tc>
                  <a:txBody>
                    <a:bodyPr/>
                    <a:lstStyle/>
                    <a:p>
                      <a:r>
                        <a:rPr lang="ru-RU" sz="7200" baseline="0" dirty="0" smtClean="0"/>
                        <a:t>Перечислите основные этапы исследований, развития продукта, производства, маркетинга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19157"/>
              </p:ext>
            </p:extLst>
          </p:nvPr>
        </p:nvGraphicFramePr>
        <p:xfrm>
          <a:off x="29619391" y="5029200"/>
          <a:ext cx="7467600" cy="8961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2088675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Стратегические</a:t>
                      </a:r>
                      <a:r>
                        <a:rPr lang="ru-RU" sz="7200" baseline="0" dirty="0" smtClean="0"/>
                        <a:t> альянсы</a:t>
                      </a:r>
                      <a:endParaRPr lang="en-US" sz="7200" dirty="0"/>
                    </a:p>
                  </a:txBody>
                  <a:tcPr/>
                </a:tc>
              </a:tr>
              <a:tr h="5455125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Кто</a:t>
                      </a:r>
                      <a:r>
                        <a:rPr lang="ru-RU" sz="7200" baseline="0" dirty="0" smtClean="0"/>
                        <a:t> будет Вашим стратегическим партнером?  Крупные клиенты, дистрибьюторы,  лицензирование…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46080"/>
              </p:ext>
            </p:extLst>
          </p:nvPr>
        </p:nvGraphicFramePr>
        <p:xfrm>
          <a:off x="29619391" y="15087600"/>
          <a:ext cx="7467600" cy="7863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3119451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Что</a:t>
                      </a:r>
                      <a:r>
                        <a:rPr lang="ru-RU" sz="7200" baseline="0" dirty="0" smtClean="0"/>
                        <a:t> Вы хотите? Что Вы предлагаете?</a:t>
                      </a:r>
                      <a:endParaRPr lang="en-US" sz="7200" dirty="0"/>
                    </a:p>
                  </a:txBody>
                  <a:tcPr/>
                </a:tc>
              </a:tr>
              <a:tr h="4119548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Мы предлагаем долю в 30%    за инвестиции </a:t>
                      </a:r>
                      <a:r>
                        <a:rPr lang="en-US" sz="7200" dirty="0" smtClean="0"/>
                        <a:t>$</a:t>
                      </a:r>
                      <a:r>
                        <a:rPr lang="ru-RU" sz="7200" dirty="0" smtClean="0"/>
                        <a:t>2</a:t>
                      </a:r>
                      <a:r>
                        <a:rPr lang="en-US" sz="7200" dirty="0" smtClean="0"/>
                        <a:t>.000.000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6613"/>
              </p:ext>
            </p:extLst>
          </p:nvPr>
        </p:nvGraphicFramePr>
        <p:xfrm>
          <a:off x="29619391" y="23609190"/>
          <a:ext cx="7467600" cy="585045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467600"/>
              </a:tblGrid>
              <a:tr h="1369894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Стратегия</a:t>
                      </a:r>
                      <a:r>
                        <a:rPr lang="ru-RU" sz="7200" baseline="0" dirty="0" smtClean="0"/>
                        <a:t> выхода</a:t>
                      </a:r>
                      <a:endParaRPr lang="en-US" sz="7200" dirty="0"/>
                    </a:p>
                  </a:txBody>
                  <a:tcPr/>
                </a:tc>
              </a:tr>
              <a:tr h="3672116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Покупка крупными игроком рынка или </a:t>
                      </a:r>
                      <a:r>
                        <a:rPr lang="en-US" sz="7200" dirty="0" smtClean="0"/>
                        <a:t>IPO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209800" y="1219200"/>
            <a:ext cx="7597593" cy="1323439"/>
          </a:xfrm>
          <a:prstGeom prst="rect">
            <a:avLst/>
          </a:prstGeom>
          <a:solidFill>
            <a:schemeClr val="lt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ru-RU" dirty="0" smtClean="0"/>
              <a:t>Ваш логотип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9238390" y="976733"/>
            <a:ext cx="7597593" cy="1200329"/>
          </a:xfrm>
          <a:prstGeom prst="rect">
            <a:avLst/>
          </a:prstGeom>
          <a:solidFill>
            <a:schemeClr val="lt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  </a:t>
            </a:r>
            <a:r>
              <a:rPr lang="ru-RU" sz="7200" dirty="0" smtClean="0"/>
              <a:t>Адрес компании</a:t>
            </a:r>
            <a:endParaRPr lang="en-US" sz="7200" dirty="0"/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1595376" y="31240176"/>
            <a:ext cx="18038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hlinkClick r:id="rId3"/>
              </a:rPr>
              <a:t>Copyright©</a:t>
            </a:r>
            <a:r>
              <a:rPr lang="ru-RU" sz="6000" dirty="0" smtClean="0">
                <a:hlinkClick r:id="rId3"/>
              </a:rPr>
              <a:t> Консалтинговое агентство «Мастерпланс»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0586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Elevator Pitch </dc:title>
  <dc:creator/>
  <cp:keywords>Бизнес-план, elevator pitch</cp:keywords>
  <cp:lastModifiedBy/>
  <cp:revision>1</cp:revision>
  <dcterms:created xsi:type="dcterms:W3CDTF">2012-04-08T14:41:09Z</dcterms:created>
  <dcterms:modified xsi:type="dcterms:W3CDTF">2012-04-08T14:50:44Z</dcterms:modified>
</cp:coreProperties>
</file>